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jp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7.jp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8.jp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audio" Target="../media/media8.m4a"/><Relationship Id="rId7" Type="http://schemas.openxmlformats.org/officeDocument/2006/relationships/image" Target="../media/image9.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Tyanna Prince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5" name="Audio 14">
            <a:hlinkClick r:id="" action="ppaction://media"/>
            <a:extLst>
              <a:ext uri="{FF2B5EF4-FFF2-40B4-BE49-F238E27FC236}">
                <a16:creationId xmlns:a16="http://schemas.microsoft.com/office/drawing/2014/main" id="{7F9E4374-4F78-57FA-6256-7BC5C17682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20"/>
    </mc:Choice>
    <mc:Fallback>
      <p:transition spd="slow" advTm="9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focus of DevOps is security protocols that start at the beginning, development, and testing phases of a project. By following secure standardized policies, you can ensure that operation here at Green Pace will be smooth. </a:t>
            </a:r>
            <a:r>
              <a:rPr lang="en-US" dirty="0" err="1"/>
              <a:t>Devops</a:t>
            </a:r>
            <a:r>
              <a:rPr lang="en-US" dirty="0"/>
              <a:t> is extremely crucial in development. </a:t>
            </a:r>
            <a:endParaRPr sz="1600" dirty="0"/>
          </a:p>
          <a:p>
            <a:pPr marL="685800" lvl="1" indent="-228600" algn="l" rtl="0">
              <a:lnSpc>
                <a:spcPct val="90000"/>
              </a:lnSpc>
              <a:spcBef>
                <a:spcPts val="500"/>
              </a:spcBef>
              <a:spcAft>
                <a:spcPts val="0"/>
              </a:spcAft>
              <a:buClr>
                <a:schemeClr val="lt1"/>
              </a:buClr>
              <a:buSzPts val="2000"/>
              <a:buChar char="•"/>
            </a:pPr>
            <a:r>
              <a:rPr lang="en-US" dirty="0"/>
              <a:t>There are many tools we will use throughout the many stages of development. Tools like Clang and </a:t>
            </a:r>
            <a:r>
              <a:rPr lang="en-US" dirty="0" err="1"/>
              <a:t>Astree</a:t>
            </a:r>
            <a:r>
              <a:rPr lang="en-US" dirty="0"/>
              <a:t> are used in the very and test phase as well as other external tools that can help us verify the functionality of our code as well as detect any vulnerabilities. This will ensure that all security policies outlined are followed throughout the development process.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4FA4844C-6985-2C2F-512B-58D28D2ECA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623"/>
    </mc:Choice>
    <mc:Fallback>
      <p:transition spd="slow" advTm="1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lack of automation and encryption makes the DevOps  design not security minded.</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r>
              <a:rPr lang="en-US" sz="2000" b="1" dirty="0"/>
              <a:t>Wait</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Upfront costs are less</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The production cycle is unbroken</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 difficult to manage</a:t>
            </a:r>
          </a:p>
          <a:p>
            <a:pPr marL="342900" lvl="0" algn="l" rtl="0">
              <a:lnSpc>
                <a:spcPct val="90000"/>
              </a:lnSpc>
              <a:spcBef>
                <a:spcPts val="0"/>
              </a:spcBef>
              <a:spcAft>
                <a:spcPts val="0"/>
              </a:spcAft>
              <a:buClr>
                <a:schemeClr val="lt1"/>
              </a:buClr>
              <a:buSzPts val="2000"/>
              <a:buFont typeface="Wingdings" panose="05000000000000000000" pitchFamily="2" charset="2"/>
              <a:buChar char="ü"/>
            </a:pPr>
            <a:endParaRPr lang="en-US" sz="2000" dirty="0"/>
          </a:p>
          <a:p>
            <a:pPr marL="0" lvl="0" indent="0" algn="l" rtl="0">
              <a:lnSpc>
                <a:spcPct val="90000"/>
              </a:lnSpc>
              <a:spcBef>
                <a:spcPts val="0"/>
              </a:spcBef>
              <a:spcAft>
                <a:spcPts val="0"/>
              </a:spcAft>
              <a:buClr>
                <a:schemeClr val="lt1"/>
              </a:buClr>
              <a:buSzPts val="2000"/>
              <a:buNone/>
            </a:pPr>
            <a:r>
              <a:rPr lang="en-US" sz="2000" b="1" dirty="0"/>
              <a:t>Act Now</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Upfront costs are more with more effort</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Development with security in mind starting from the beginning of SDLC</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Few risks with post-production</a:t>
            </a:r>
          </a:p>
          <a:p>
            <a:pPr marL="342900" lvl="0" algn="l" rtl="0">
              <a:lnSpc>
                <a:spcPct val="90000"/>
              </a:lnSpc>
              <a:spcBef>
                <a:spcPts val="0"/>
              </a:spcBef>
              <a:spcAft>
                <a:spcPts val="0"/>
              </a:spcAft>
              <a:buClr>
                <a:schemeClr val="lt1"/>
              </a:buClr>
              <a:buSzPts val="2000"/>
              <a:buFont typeface="Wingdings" panose="05000000000000000000" pitchFamily="2" charset="2"/>
              <a:buChar char="ü"/>
            </a:pPr>
            <a:r>
              <a:rPr lang="en-US" sz="2000" dirty="0"/>
              <a:t>Standardized practice for future development with more secure code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3617AF8-5D86-8742-3C00-2BF288C4A2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85"/>
    </mc:Choice>
    <mc:Fallback>
      <p:transition spd="slow" advTm="2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4000" dirty="0"/>
              <a:t>Use of external tools to run vulnerability checks</a:t>
            </a:r>
          </a:p>
          <a:p>
            <a:pPr marL="1143000" lvl="2" indent="-228600" algn="l" rtl="0">
              <a:lnSpc>
                <a:spcPct val="90000"/>
              </a:lnSpc>
              <a:spcBef>
                <a:spcPts val="0"/>
              </a:spcBef>
              <a:spcAft>
                <a:spcPts val="0"/>
              </a:spcAft>
              <a:buClr>
                <a:schemeClr val="lt1"/>
              </a:buClr>
              <a:buSzPts val="1800"/>
              <a:buChar char="•"/>
            </a:pPr>
            <a:r>
              <a:rPr lang="en-US" sz="4000" dirty="0"/>
              <a:t>Triple-A Framework</a:t>
            </a:r>
          </a:p>
          <a:p>
            <a:pPr marL="1143000" lvl="2" indent="-228600" algn="l" rtl="0">
              <a:lnSpc>
                <a:spcPct val="90000"/>
              </a:lnSpc>
              <a:spcBef>
                <a:spcPts val="0"/>
              </a:spcBef>
              <a:spcAft>
                <a:spcPts val="0"/>
              </a:spcAft>
              <a:buClr>
                <a:schemeClr val="lt1"/>
              </a:buClr>
              <a:buSzPts val="1800"/>
              <a:buChar char="•"/>
            </a:pPr>
            <a:r>
              <a:rPr lang="en-US" sz="4000" dirty="0"/>
              <a:t>Unit testing</a:t>
            </a:r>
          </a:p>
          <a:p>
            <a:pPr marL="1143000" lvl="2" indent="-228600" algn="l" rtl="0">
              <a:lnSpc>
                <a:spcPct val="90000"/>
              </a:lnSpc>
              <a:spcBef>
                <a:spcPts val="0"/>
              </a:spcBef>
              <a:spcAft>
                <a:spcPts val="0"/>
              </a:spcAft>
              <a:buClr>
                <a:schemeClr val="lt1"/>
              </a:buClr>
              <a:buSzPts val="1800"/>
              <a:buChar char="•"/>
            </a:pPr>
            <a:r>
              <a:rPr lang="en-US" sz="4000" dirty="0"/>
              <a:t>Encrypt anything and everything</a:t>
            </a:r>
            <a:endParaRPr sz="4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0470DFB-50EC-B4C6-1F0C-053624B4B8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907"/>
    </mc:Choice>
    <mc:Fallback>
      <p:transition spd="slow" advTm="3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400" dirty="0"/>
              <a:t>By taking steps starting from the beginning of development and implementing defense in depth as well as security testing will allow DevOps to transform to </a:t>
            </a:r>
            <a:r>
              <a:rPr lang="en-US" sz="2400" dirty="0" err="1"/>
              <a:t>DevSecOps</a:t>
            </a:r>
            <a:r>
              <a:rPr lang="en-US" sz="2400" dirty="0"/>
              <a:t>. By adopting ALL standards here at Green Pace we can improve the overall security of our systems which is of the most importance. </a:t>
            </a: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5DA5A10-B540-8308-4747-5B477613CA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43"/>
    </mc:Choice>
    <mc:Fallback>
      <p:transition spd="slow" advTm="23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No references were used to build this presentation</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61A3CCD-309D-6F56-604A-FC4B4E139E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64"/>
    </mc:Choice>
    <mc:Fallback>
      <p:transition spd="slow" advTm="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75603"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2000" dirty="0"/>
              <a:t>This security policy is being introduced so that all employees here at Green Pace can standardize principles and coding standards. Best security practices such as Triple-A framework and Defense in Depth are followed.</a:t>
            </a:r>
            <a:endParaRPr sz="14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237957" y="2658795"/>
            <a:ext cx="9495692" cy="419920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77DE7C14-2C77-FC38-ECD4-8070456E136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204"/>
    </mc:Choice>
    <mc:Fallback>
      <p:transition spd="slow" advTm="21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774106766"/>
              </p:ext>
            </p:extLst>
          </p:nvPr>
        </p:nvGraphicFramePr>
        <p:xfrm>
          <a:off x="1596318" y="1688853"/>
          <a:ext cx="7835225" cy="53034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65390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STR50-CPP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CTR51-CPP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314244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IDS00-J</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ERR50-CPP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MSC50-CPP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FIO51-CPP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OOP50-CPP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NUM00-J</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DCL03-C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903C2BED-E95E-93C6-8A38-00266DB53B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90"/>
    </mc:Choice>
    <mc:Fallback>
      <p:transition spd="slow" advTm="23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a:t>
            </a:r>
            <a:r>
              <a:rPr lang="en-US" dirty="0">
                <a:solidFill>
                  <a:schemeClr val="accent6"/>
                </a:solidFill>
              </a:rPr>
              <a:t>PRINCIPLES</a:t>
            </a:r>
            <a:endParaRPr dirty="0">
              <a:solidFill>
                <a:schemeClr val="accent6"/>
              </a:solidFill>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200"/>
              <a:buNone/>
            </a:pPr>
            <a:r>
              <a:rPr lang="en-US" sz="1600" b="1" dirty="0"/>
              <a:t>1. </a:t>
            </a:r>
            <a:r>
              <a:rPr lang="en-US" sz="1600" b="1" dirty="0">
                <a:solidFill>
                  <a:schemeClr val="accent6"/>
                </a:solidFill>
              </a:rPr>
              <a:t>Validate Input Data                                            </a:t>
            </a:r>
            <a:r>
              <a:rPr lang="en-US" sz="1600" b="1" dirty="0"/>
              <a:t>6. </a:t>
            </a:r>
            <a:r>
              <a:rPr lang="en-US" sz="1600" b="1" dirty="0">
                <a:solidFill>
                  <a:schemeClr val="accent6"/>
                </a:solidFill>
              </a:rPr>
              <a:t>Adhere to the Principle of Least Privilege Sanitize Data</a:t>
            </a:r>
          </a:p>
          <a:p>
            <a:pPr marL="0" indent="0">
              <a:spcBef>
                <a:spcPts val="0"/>
              </a:spcBef>
              <a:buSzPts val="2200"/>
              <a:buNone/>
            </a:pPr>
            <a:r>
              <a:rPr lang="en-US" sz="1600" dirty="0"/>
              <a:t>STD-001-CLG                                                                    </a:t>
            </a:r>
            <a:r>
              <a:rPr lang="en-US" sz="1600" b="1" dirty="0">
                <a:solidFill>
                  <a:schemeClr val="accent6"/>
                </a:solidFill>
              </a:rPr>
              <a:t>Sent to Other Systems</a:t>
            </a:r>
            <a:endParaRPr lang="en-US" sz="1600" dirty="0">
              <a:solidFill>
                <a:schemeClr val="accent6"/>
              </a:solidFill>
            </a:endParaRPr>
          </a:p>
          <a:p>
            <a:pPr marL="0" indent="0">
              <a:spcBef>
                <a:spcPts val="0"/>
              </a:spcBef>
              <a:buSzPts val="2200"/>
              <a:buNone/>
            </a:pPr>
            <a:r>
              <a:rPr lang="en-US" sz="1600" dirty="0"/>
              <a:t>STD-002-CPP                                                                STD-003-CPP</a:t>
            </a:r>
          </a:p>
          <a:p>
            <a:pPr marL="0" indent="0">
              <a:spcBef>
                <a:spcPts val="0"/>
              </a:spcBef>
              <a:buSzPts val="2200"/>
              <a:buNone/>
            </a:pPr>
            <a:r>
              <a:rPr lang="en-US" sz="1600" dirty="0"/>
              <a:t>STD-003-CPP                                                                STD-004-CLG</a:t>
            </a:r>
          </a:p>
          <a:p>
            <a:pPr marL="0" indent="0">
              <a:spcBef>
                <a:spcPts val="0"/>
              </a:spcBef>
              <a:buSzPts val="2200"/>
              <a:buNone/>
            </a:pPr>
            <a:r>
              <a:rPr lang="en-US" sz="1600" dirty="0"/>
              <a:t>STD-004-CLG                                                                7. </a:t>
            </a:r>
            <a:r>
              <a:rPr lang="en-US" sz="1600" b="1" dirty="0">
                <a:solidFill>
                  <a:schemeClr val="accent6"/>
                </a:solidFill>
              </a:rPr>
              <a:t>Sanitize Data Sent to Other Systems</a:t>
            </a:r>
            <a:endParaRPr lang="en-US" sz="1600" dirty="0">
              <a:solidFill>
                <a:schemeClr val="accent6"/>
              </a:solidFill>
            </a:endParaRPr>
          </a:p>
          <a:p>
            <a:pPr marL="0" indent="0">
              <a:spcBef>
                <a:spcPts val="0"/>
              </a:spcBef>
              <a:buSzPts val="2200"/>
              <a:buNone/>
            </a:pPr>
            <a:r>
              <a:rPr lang="en-US" sz="1600" dirty="0"/>
              <a:t>STD-010-CLG                                                                STD-003-CPP</a:t>
            </a:r>
          </a:p>
          <a:p>
            <a:pPr marL="0" indent="0">
              <a:spcBef>
                <a:spcPts val="0"/>
              </a:spcBef>
              <a:buSzPts val="2200"/>
              <a:buNone/>
            </a:pPr>
            <a:r>
              <a:rPr lang="en-US" sz="1600" dirty="0"/>
              <a:t>2. </a:t>
            </a:r>
            <a:r>
              <a:rPr lang="en-US" sz="1600" b="1" dirty="0">
                <a:solidFill>
                  <a:schemeClr val="accent6"/>
                </a:solidFill>
              </a:rPr>
              <a:t>Heed Compiler Warnings                                     </a:t>
            </a:r>
            <a:r>
              <a:rPr lang="en-US" sz="1600" dirty="0"/>
              <a:t>STD-004-CLG</a:t>
            </a:r>
            <a:r>
              <a:rPr lang="en-US" sz="1600" b="1" dirty="0"/>
              <a:t>                                   </a:t>
            </a:r>
          </a:p>
          <a:p>
            <a:pPr marL="0" indent="0">
              <a:spcBef>
                <a:spcPts val="0"/>
              </a:spcBef>
              <a:buSzPts val="2200"/>
              <a:buNone/>
            </a:pPr>
            <a:r>
              <a:rPr lang="en-US" sz="1600" dirty="0"/>
              <a:t>STD-001-CLG                                                                8. </a:t>
            </a:r>
            <a:r>
              <a:rPr lang="en-US" sz="1600" b="1" dirty="0">
                <a:solidFill>
                  <a:schemeClr val="accent6"/>
                </a:solidFill>
              </a:rPr>
              <a:t>Practice Defense in Depth</a:t>
            </a:r>
            <a:endParaRPr lang="en-US" sz="1600" dirty="0">
              <a:solidFill>
                <a:schemeClr val="accent6"/>
              </a:solidFill>
            </a:endParaRPr>
          </a:p>
          <a:p>
            <a:pPr marL="0" indent="0">
              <a:spcBef>
                <a:spcPts val="0"/>
              </a:spcBef>
              <a:buSzPts val="2200"/>
              <a:buNone/>
            </a:pPr>
            <a:r>
              <a:rPr lang="en-US" sz="1600" dirty="0"/>
              <a:t>STD-005-CPP                                                                 9. </a:t>
            </a:r>
            <a:r>
              <a:rPr lang="en-US" sz="1600" b="1" dirty="0">
                <a:solidFill>
                  <a:schemeClr val="accent6"/>
                </a:solidFill>
              </a:rPr>
              <a:t>Use Effective Quality Assurance Techniques</a:t>
            </a:r>
            <a:endParaRPr lang="en-US" sz="1600" dirty="0">
              <a:solidFill>
                <a:schemeClr val="accent6"/>
              </a:solidFill>
            </a:endParaRPr>
          </a:p>
          <a:p>
            <a:pPr marL="0" indent="0">
              <a:spcBef>
                <a:spcPts val="0"/>
              </a:spcBef>
              <a:buSzPts val="2200"/>
              <a:buNone/>
            </a:pPr>
            <a:r>
              <a:rPr lang="en-US" sz="1600" dirty="0"/>
              <a:t>STD-005-CPP                                                               10. </a:t>
            </a:r>
            <a:r>
              <a:rPr lang="en-US" sz="1600" b="1" dirty="0">
                <a:solidFill>
                  <a:schemeClr val="accent6"/>
                </a:solidFill>
              </a:rPr>
              <a:t>Adopt a Secure Coding Standard</a:t>
            </a:r>
            <a:endParaRPr lang="en-US" sz="1600" dirty="0">
              <a:solidFill>
                <a:schemeClr val="accent6"/>
              </a:solidFill>
            </a:endParaRPr>
          </a:p>
          <a:p>
            <a:pPr marL="0" indent="0">
              <a:spcBef>
                <a:spcPts val="0"/>
              </a:spcBef>
              <a:buSzPts val="2200"/>
              <a:buNone/>
            </a:pPr>
            <a:r>
              <a:rPr lang="en-US" sz="1600" dirty="0"/>
              <a:t>3. </a:t>
            </a:r>
            <a:r>
              <a:rPr lang="en-US" sz="1600" b="1" dirty="0">
                <a:solidFill>
                  <a:schemeClr val="accent6"/>
                </a:solidFill>
              </a:rPr>
              <a:t>Architect and design for security policies           </a:t>
            </a:r>
            <a:r>
              <a:rPr lang="en-US" sz="1600" dirty="0"/>
              <a:t>STD-001-CLG</a:t>
            </a:r>
            <a:endParaRPr lang="en-US" sz="1600" b="1" dirty="0"/>
          </a:p>
          <a:p>
            <a:pPr marL="0" indent="0">
              <a:spcBef>
                <a:spcPts val="0"/>
              </a:spcBef>
              <a:buSzPts val="2200"/>
              <a:buNone/>
            </a:pPr>
            <a:r>
              <a:rPr lang="en-US" sz="1600" dirty="0"/>
              <a:t>STD-004-CLG                                                                 STD-002-CPP</a:t>
            </a:r>
          </a:p>
          <a:p>
            <a:pPr marL="0" indent="0">
              <a:spcBef>
                <a:spcPts val="0"/>
              </a:spcBef>
              <a:buSzPts val="2200"/>
              <a:buNone/>
            </a:pPr>
            <a:r>
              <a:rPr lang="en-US" sz="1600" dirty="0"/>
              <a:t>STD-007-CPP                                                                  STD-003-CPP</a:t>
            </a:r>
          </a:p>
          <a:p>
            <a:pPr marL="0" indent="0">
              <a:spcBef>
                <a:spcPts val="0"/>
              </a:spcBef>
              <a:buSzPts val="2200"/>
              <a:buNone/>
            </a:pPr>
            <a:r>
              <a:rPr lang="en-US" sz="1600" dirty="0"/>
              <a:t>STD-009-CPP                                                                  STD-008-CPP</a:t>
            </a:r>
          </a:p>
          <a:p>
            <a:pPr marL="0" indent="0">
              <a:spcBef>
                <a:spcPts val="0"/>
              </a:spcBef>
              <a:buSzPts val="2200"/>
              <a:buNone/>
            </a:pPr>
            <a:r>
              <a:rPr lang="en-US" sz="1600" dirty="0"/>
              <a:t>4.</a:t>
            </a:r>
            <a:r>
              <a:rPr lang="en-US" sz="1600" b="1" dirty="0"/>
              <a:t> </a:t>
            </a:r>
            <a:r>
              <a:rPr lang="en-US" sz="1600" b="1" dirty="0">
                <a:solidFill>
                  <a:schemeClr val="accent6"/>
                </a:solidFill>
              </a:rPr>
              <a:t>Keep it Simple                                                         </a:t>
            </a:r>
            <a:r>
              <a:rPr lang="en-US" sz="1600" dirty="0"/>
              <a:t>STD-009-CPP</a:t>
            </a:r>
            <a:endParaRPr lang="en-US" sz="1600" b="1" dirty="0"/>
          </a:p>
          <a:p>
            <a:pPr marL="0" indent="0">
              <a:spcBef>
                <a:spcPts val="0"/>
              </a:spcBef>
              <a:buSzPts val="2200"/>
              <a:buNone/>
            </a:pPr>
            <a:r>
              <a:rPr lang="en-US" sz="1600" dirty="0"/>
              <a:t>STD-001-CLG</a:t>
            </a:r>
          </a:p>
          <a:p>
            <a:pPr marL="0" indent="0">
              <a:spcBef>
                <a:spcPts val="0"/>
              </a:spcBef>
              <a:buSzPts val="2200"/>
              <a:buNone/>
            </a:pPr>
            <a:r>
              <a:rPr lang="en-US" sz="1600" dirty="0"/>
              <a:t>STD-009-CPP</a:t>
            </a:r>
          </a:p>
          <a:p>
            <a:pPr marL="0" indent="0">
              <a:spcBef>
                <a:spcPts val="0"/>
              </a:spcBef>
              <a:buSzPts val="2200"/>
              <a:buNone/>
            </a:pPr>
            <a:r>
              <a:rPr lang="en-US" sz="1600" dirty="0"/>
              <a:t>5. </a:t>
            </a:r>
            <a:r>
              <a:rPr lang="en-US" sz="1600" b="1" dirty="0">
                <a:solidFill>
                  <a:schemeClr val="accent6"/>
                </a:solidFill>
              </a:rPr>
              <a:t>Default Deny</a:t>
            </a:r>
            <a:endParaRPr lang="en-US" sz="1600" dirty="0">
              <a:solidFill>
                <a:schemeClr val="accent6"/>
              </a:solidFill>
            </a:endParaRPr>
          </a:p>
          <a:p>
            <a:pPr marL="0" indent="0">
              <a:spcBef>
                <a:spcPts val="0"/>
              </a:spcBef>
              <a:buSzPts val="2200"/>
              <a:buNone/>
            </a:pPr>
            <a:r>
              <a:rPr lang="en-US" sz="1600" dirty="0"/>
              <a:t>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A72BA78-6278-862A-93CD-D97EBA0AA3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752"/>
    </mc:Choice>
    <mc:Fallback>
      <p:transition spd="slow" advTm="4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picture containing text, scoreboard">
            <a:extLst>
              <a:ext uri="{FF2B5EF4-FFF2-40B4-BE49-F238E27FC236}">
                <a16:creationId xmlns:a16="http://schemas.microsoft.com/office/drawing/2014/main" id="{4ADE3D83-6787-DE76-11AC-3EDA368C75F3}"/>
              </a:ext>
            </a:extLst>
          </p:cNvPr>
          <p:cNvPicPr>
            <a:picLocks noChangeAspect="1"/>
          </p:cNvPicPr>
          <p:nvPr/>
        </p:nvPicPr>
        <p:blipFill>
          <a:blip r:embed="rId7"/>
          <a:stretch>
            <a:fillRect/>
          </a:stretch>
        </p:blipFill>
        <p:spPr>
          <a:xfrm>
            <a:off x="1702191" y="2363372"/>
            <a:ext cx="9101797" cy="3730255"/>
          </a:xfrm>
          <a:prstGeom prst="rect">
            <a:avLst/>
          </a:prstGeom>
        </p:spPr>
      </p:pic>
      <p:pic>
        <p:nvPicPr>
          <p:cNvPr id="7" name="Audio 6">
            <a:hlinkClick r:id="" action="ppaction://media"/>
            <a:extLst>
              <a:ext uri="{FF2B5EF4-FFF2-40B4-BE49-F238E27FC236}">
                <a16:creationId xmlns:a16="http://schemas.microsoft.com/office/drawing/2014/main" id="{5401CF55-EEE5-97F0-26FD-AC853E2D3E2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146"/>
    </mc:Choice>
    <mc:Fallback>
      <p:transition spd="slow" advTm="68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02125A22-E921-F0CB-A461-624FA3646E75}"/>
              </a:ext>
            </a:extLst>
          </p:cNvPr>
          <p:cNvPicPr>
            <a:picLocks noChangeAspect="1"/>
          </p:cNvPicPr>
          <p:nvPr/>
        </p:nvPicPr>
        <p:blipFill>
          <a:blip r:embed="rId7"/>
          <a:stretch>
            <a:fillRect/>
          </a:stretch>
        </p:blipFill>
        <p:spPr>
          <a:xfrm>
            <a:off x="221325" y="2047875"/>
            <a:ext cx="10862749" cy="4045752"/>
          </a:xfrm>
          <a:prstGeom prst="rect">
            <a:avLst/>
          </a:prstGeom>
        </p:spPr>
      </p:pic>
      <p:pic>
        <p:nvPicPr>
          <p:cNvPr id="10" name="Audio 9">
            <a:hlinkClick r:id="" action="ppaction://media"/>
            <a:extLst>
              <a:ext uri="{FF2B5EF4-FFF2-40B4-BE49-F238E27FC236}">
                <a16:creationId xmlns:a16="http://schemas.microsoft.com/office/drawing/2014/main" id="{C70461E4-8FBF-E0DB-9A1B-40910C684B2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16"/>
    </mc:Choice>
    <mc:Fallback>
      <p:transition spd="slow" advTm="2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F79D2EA8-3A8D-464F-B8F6-533466D56041}"/>
              </a:ext>
            </a:extLst>
          </p:cNvPr>
          <p:cNvPicPr>
            <a:picLocks noChangeAspect="1"/>
          </p:cNvPicPr>
          <p:nvPr/>
        </p:nvPicPr>
        <p:blipFill>
          <a:blip r:embed="rId7"/>
          <a:stretch>
            <a:fillRect/>
          </a:stretch>
        </p:blipFill>
        <p:spPr>
          <a:xfrm>
            <a:off x="506436" y="2052637"/>
            <a:ext cx="10577637" cy="4221554"/>
          </a:xfrm>
          <a:prstGeom prst="rect">
            <a:avLst/>
          </a:prstGeom>
        </p:spPr>
      </p:pic>
      <p:pic>
        <p:nvPicPr>
          <p:cNvPr id="13" name="Audio 12">
            <a:hlinkClick r:id="" action="ppaction://media"/>
            <a:extLst>
              <a:ext uri="{FF2B5EF4-FFF2-40B4-BE49-F238E27FC236}">
                <a16:creationId xmlns:a16="http://schemas.microsoft.com/office/drawing/2014/main" id="{07D9E762-3579-3007-894F-9FE624F3BFE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325"/>
    </mc:Choice>
    <mc:Fallback>
      <p:transition spd="slow" advTm="4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7877908" y="2788528"/>
            <a:ext cx="4314092"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Something very important when coding applications in C++ if memory management. We can use unit testing to check the functionality of reserving and or resizing data in memory for a container. This can be done without allocating any data.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0C54F8AB-41BA-AC6A-E9D2-4557392C344D}"/>
              </a:ext>
            </a:extLst>
          </p:cNvPr>
          <p:cNvPicPr>
            <a:picLocks noChangeAspect="1"/>
          </p:cNvPicPr>
          <p:nvPr/>
        </p:nvPicPr>
        <p:blipFill>
          <a:blip r:embed="rId7"/>
          <a:stretch>
            <a:fillRect/>
          </a:stretch>
        </p:blipFill>
        <p:spPr>
          <a:xfrm>
            <a:off x="8792" y="2335236"/>
            <a:ext cx="7192108" cy="4477491"/>
          </a:xfrm>
          <a:prstGeom prst="rect">
            <a:avLst/>
          </a:prstGeom>
        </p:spPr>
      </p:pic>
      <p:pic>
        <p:nvPicPr>
          <p:cNvPr id="5" name="Picture 4" descr="Text&#10;&#10;Description automatically generated">
            <a:extLst>
              <a:ext uri="{FF2B5EF4-FFF2-40B4-BE49-F238E27FC236}">
                <a16:creationId xmlns:a16="http://schemas.microsoft.com/office/drawing/2014/main" id="{74D25DD9-F1B3-3086-7ED9-127D6DF8FADE}"/>
              </a:ext>
            </a:extLst>
          </p:cNvPr>
          <p:cNvPicPr>
            <a:picLocks noChangeAspect="1"/>
          </p:cNvPicPr>
          <p:nvPr/>
        </p:nvPicPr>
        <p:blipFill>
          <a:blip r:embed="rId8"/>
          <a:stretch>
            <a:fillRect/>
          </a:stretch>
        </p:blipFill>
        <p:spPr>
          <a:xfrm>
            <a:off x="-95250" y="1246613"/>
            <a:ext cx="7296150" cy="2352675"/>
          </a:xfrm>
          <a:prstGeom prst="rect">
            <a:avLst/>
          </a:prstGeom>
        </p:spPr>
      </p:pic>
      <p:pic>
        <p:nvPicPr>
          <p:cNvPr id="8" name="Audio 7">
            <a:hlinkClick r:id="" action="ppaction://media"/>
            <a:extLst>
              <a:ext uri="{FF2B5EF4-FFF2-40B4-BE49-F238E27FC236}">
                <a16:creationId xmlns:a16="http://schemas.microsoft.com/office/drawing/2014/main" id="{0D150D9F-4103-D551-A2A3-11B6176AB3E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28"/>
    </mc:Choice>
    <mc:Fallback>
      <p:transition spd="slow" advTm="2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49821C3C-A5D9-6A17-B40C-3ADC088E51D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70"/>
    </mc:Choice>
    <mc:Fallback>
      <p:transition spd="slow" advTm="14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TotalTime>
  <Words>470</Words>
  <Application>Microsoft Office PowerPoint</Application>
  <PresentationFormat>Widescreen</PresentationFormat>
  <Paragraphs>71</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Wingdings</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Prince, Tyanna</cp:lastModifiedBy>
  <cp:revision>6</cp:revision>
  <dcterms:created xsi:type="dcterms:W3CDTF">2020-08-19T17:59:24Z</dcterms:created>
  <dcterms:modified xsi:type="dcterms:W3CDTF">2022-12-12T05:18:24Z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